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16">
  <p:sldMasterIdLst>
    <p:sldMasterId id="2147483648" r:id="rId1"/>
  </p:sldMasterIdLst>
  <p:sldIdLst>
    <p:sldId id="256" r:id="rId2"/>
    <p:sldId id="257" r:id="rId3"/>
    <p:sldId id="258" r:id="rId4"/>
    <p:sldId id="259" r:id="rId5"/>
    <p:sldId id="260" r:id="rId6"/>
    <p:sldId id="267" r:id="rId7"/>
    <p:sldId id="276" r:id="rId8"/>
    <p:sldId id="261" r:id="rId9"/>
    <p:sldId id="262" r:id="rId10"/>
    <p:sldId id="263" r:id="rId11"/>
    <p:sldId id="264" r:id="rId12"/>
    <p:sldId id="274" r:id="rId13"/>
    <p:sldId id="275" r:id="rId14"/>
    <p:sldId id="265" r:id="rId15"/>
    <p:sldId id="271" r:id="rId16"/>
    <p:sldId id="272" r:id="rId17"/>
    <p:sldId id="273" r:id="rId18"/>
    <p:sldId id="266" r:id="rId19"/>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6" autoAdjust="0"/>
    <p:restoredTop sz="94660"/>
  </p:normalViewPr>
  <p:slideViewPr>
    <p:cSldViewPr snapToGrid="0">
      <p:cViewPr varScale="1">
        <p:scale>
          <a:sx n="88" d="100"/>
          <a:sy n="88" d="100"/>
        </p:scale>
        <p:origin x="91" y="7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0167" y="2404534"/>
            <a:ext cx="7766936" cy="1646302"/>
          </a:xfrm>
        </p:spPr>
        <p:txBody>
          <a:bodyPr/>
          <a:lstStyle/>
          <a:p>
            <a:r>
              <a:rPr lang="en-US" dirty="0" smtClean="0"/>
              <a:t>Mandated Reporting of Child Abuse and Neglect</a:t>
            </a:r>
            <a:endParaRPr lang="en-US" dirty="0"/>
          </a:p>
        </p:txBody>
      </p:sp>
      <p:sp>
        <p:nvSpPr>
          <p:cNvPr id="3" name="Subtitle 2"/>
          <p:cNvSpPr>
            <a:spLocks noGrp="1"/>
          </p:cNvSpPr>
          <p:nvPr>
            <p:ph type="subTitle" idx="1"/>
          </p:nvPr>
        </p:nvSpPr>
        <p:spPr>
          <a:xfrm>
            <a:off x="7459885" y="4598894"/>
            <a:ext cx="1832034" cy="366645"/>
          </a:xfrm>
        </p:spPr>
        <p:txBody>
          <a:bodyPr>
            <a:normAutofit/>
          </a:bodyPr>
          <a:lstStyle/>
          <a:p>
            <a:r>
              <a:rPr lang="en-US" sz="1400" dirty="0" smtClean="0"/>
              <a:t>August </a:t>
            </a:r>
            <a:r>
              <a:rPr lang="en-US" sz="1400" dirty="0" smtClean="0"/>
              <a:t>2019</a:t>
            </a:r>
            <a:endParaRPr lang="en-US" sz="1400" dirty="0" smtClean="0"/>
          </a:p>
          <a:p>
            <a:endParaRPr lang="en-US" sz="1000" dirty="0"/>
          </a:p>
          <a:p>
            <a:endParaRPr lang="en-US" sz="1000" dirty="0" smtClean="0"/>
          </a:p>
          <a:p>
            <a:endParaRPr lang="en-US" sz="1000" dirty="0"/>
          </a:p>
          <a:p>
            <a:endParaRPr lang="en-US" sz="1000" dirty="0" smtClean="0"/>
          </a:p>
        </p:txBody>
      </p:sp>
    </p:spTree>
    <p:extLst>
      <p:ext uri="{BB962C8B-B14F-4D97-AF65-F5344CB8AC3E}">
        <p14:creationId xmlns:p14="http://schemas.microsoft.com/office/powerpoint/2010/main" val="2230174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idx="1"/>
          </p:nvPr>
        </p:nvSpPr>
        <p:spPr>
          <a:xfrm>
            <a:off x="677334" y="1371600"/>
            <a:ext cx="8596668" cy="3899647"/>
          </a:xfrm>
        </p:spPr>
        <p:txBody>
          <a:bodyPr/>
          <a:lstStyle/>
          <a:p>
            <a:r>
              <a:rPr lang="en-US" dirty="0"/>
              <a:t>At the beginning of the school day, a student tells his classroom teacher about abuse. The teacher is required to tell the principal who makes the determination of whether or not to report to DCFS and/or law enforcement.  During her lunch, the teacher goes to the principal to tell of the suspected abuse. Teacher with first-hand knowledge does not make report, but the principal does.</a:t>
            </a:r>
          </a:p>
          <a:p>
            <a:pPr marL="0" indent="0">
              <a:buNone/>
            </a:pPr>
            <a:endParaRPr lang="en-US" dirty="0"/>
          </a:p>
          <a:p>
            <a:r>
              <a:rPr lang="en-US" dirty="0" smtClean="0"/>
              <a:t>Are there any problems with this scenario?</a:t>
            </a:r>
          </a:p>
          <a:p>
            <a:endParaRPr lang="en-US" dirty="0"/>
          </a:p>
          <a:p>
            <a:endParaRPr lang="en-US" dirty="0"/>
          </a:p>
        </p:txBody>
      </p:sp>
    </p:spTree>
    <p:extLst>
      <p:ext uri="{BB962C8B-B14F-4D97-AF65-F5344CB8AC3E}">
        <p14:creationId xmlns:p14="http://schemas.microsoft.com/office/powerpoint/2010/main" val="12102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36176"/>
            <a:ext cx="8596668" cy="591671"/>
          </a:xfrm>
        </p:spPr>
        <p:txBody>
          <a:bodyPr>
            <a:normAutofit fontScale="90000"/>
          </a:bodyPr>
          <a:lstStyle/>
          <a:p>
            <a:r>
              <a:rPr lang="en-US" dirty="0" smtClean="0"/>
              <a:t>Scenario 1    											</a:t>
            </a:r>
            <a:r>
              <a:rPr lang="en-US" sz="1600" dirty="0" smtClean="0"/>
              <a:t>continued</a:t>
            </a:r>
            <a:endParaRPr lang="en-US" sz="1600" dirty="0"/>
          </a:p>
        </p:txBody>
      </p:sp>
      <p:sp>
        <p:nvSpPr>
          <p:cNvPr id="3" name="Content Placeholder 2"/>
          <p:cNvSpPr>
            <a:spLocks noGrp="1"/>
          </p:cNvSpPr>
          <p:nvPr>
            <p:ph idx="1"/>
          </p:nvPr>
        </p:nvSpPr>
        <p:spPr>
          <a:xfrm>
            <a:off x="677334" y="927848"/>
            <a:ext cx="8596668" cy="5486400"/>
          </a:xfrm>
        </p:spPr>
        <p:txBody>
          <a:bodyPr>
            <a:normAutofit lnSpcReduction="10000"/>
          </a:bodyPr>
          <a:lstStyle/>
          <a:p>
            <a:r>
              <a:rPr lang="en-US" dirty="0" smtClean="0"/>
              <a:t>At </a:t>
            </a:r>
            <a:r>
              <a:rPr lang="en-US" dirty="0"/>
              <a:t>the beginning of the school </a:t>
            </a:r>
            <a:r>
              <a:rPr lang="en-US" dirty="0" smtClean="0"/>
              <a:t>day, a student </a:t>
            </a:r>
            <a:r>
              <a:rPr lang="en-US" dirty="0"/>
              <a:t>tells </a:t>
            </a:r>
            <a:r>
              <a:rPr lang="en-US" dirty="0" smtClean="0"/>
              <a:t>his classroom </a:t>
            </a:r>
            <a:r>
              <a:rPr lang="en-US" dirty="0"/>
              <a:t>teacher about </a:t>
            </a:r>
            <a:r>
              <a:rPr lang="en-US" dirty="0" smtClean="0"/>
              <a:t>abuse. The teacher </a:t>
            </a:r>
            <a:r>
              <a:rPr lang="en-US" dirty="0"/>
              <a:t>is required to tell the principal who makes the determination of whether or not to report to DCFS and/or law enforcement</a:t>
            </a:r>
            <a:r>
              <a:rPr lang="en-US" dirty="0" smtClean="0"/>
              <a:t>.  During her lunch, the teacher goes to the principal to tell of the suspected abuse. Teacher with first-hand knowledge does not make report, but the principal does.</a:t>
            </a:r>
          </a:p>
          <a:p>
            <a:pPr marL="0" indent="0">
              <a:buNone/>
            </a:pPr>
            <a:endParaRPr lang="en-US" dirty="0"/>
          </a:p>
          <a:p>
            <a:r>
              <a:rPr lang="en-US" dirty="0" smtClean="0"/>
              <a:t>Are there any problems with this scenario? </a:t>
            </a:r>
            <a:r>
              <a:rPr lang="en-US" sz="2800" dirty="0" smtClean="0">
                <a:solidFill>
                  <a:srgbClr val="FF0000"/>
                </a:solidFill>
              </a:rPr>
              <a:t>YES</a:t>
            </a:r>
          </a:p>
          <a:p>
            <a:r>
              <a:rPr lang="en-US" dirty="0" smtClean="0"/>
              <a:t>Teacher with 1</a:t>
            </a:r>
            <a:r>
              <a:rPr lang="en-US" baseline="30000" dirty="0" smtClean="0"/>
              <a:t>st</a:t>
            </a:r>
            <a:r>
              <a:rPr lang="en-US" dirty="0" smtClean="0"/>
              <a:t> hand knowledge needs to make the report </a:t>
            </a:r>
            <a:r>
              <a:rPr lang="en-US" dirty="0" smtClean="0">
                <a:solidFill>
                  <a:srgbClr val="FF0000"/>
                </a:solidFill>
              </a:rPr>
              <a:t>immediately</a:t>
            </a:r>
            <a:r>
              <a:rPr lang="en-US" dirty="0" smtClean="0"/>
              <a:t> (not later).</a:t>
            </a:r>
          </a:p>
          <a:p>
            <a:r>
              <a:rPr lang="en-US" dirty="0" smtClean="0">
                <a:solidFill>
                  <a:srgbClr val="FF0000"/>
                </a:solidFill>
              </a:rPr>
              <a:t>Telling the principal does not relieve the teacher </a:t>
            </a:r>
            <a:r>
              <a:rPr lang="en-US" dirty="0" smtClean="0"/>
              <a:t>of his/her mandated reporting responsibility, even if the principal makes the report. </a:t>
            </a:r>
          </a:p>
          <a:p>
            <a:r>
              <a:rPr lang="en-US" dirty="0" smtClean="0"/>
              <a:t>A staff member </a:t>
            </a:r>
            <a:r>
              <a:rPr lang="en-US" dirty="0" smtClean="0">
                <a:solidFill>
                  <a:srgbClr val="FF0000"/>
                </a:solidFill>
              </a:rPr>
              <a:t>cannot be required to report to the principal first</a:t>
            </a:r>
            <a:r>
              <a:rPr lang="en-US" dirty="0" smtClean="0"/>
              <a:t>, so the principal can make the determination.  </a:t>
            </a:r>
            <a:r>
              <a:rPr lang="en-US" dirty="0"/>
              <a:t>It is still important to let administration know what is occurring on campus</a:t>
            </a:r>
            <a:r>
              <a:rPr lang="en-US" dirty="0" smtClean="0"/>
              <a:t>.</a:t>
            </a:r>
          </a:p>
          <a:p>
            <a:r>
              <a:rPr lang="en-US" dirty="0" smtClean="0"/>
              <a:t>It is permissible to complete the report together.  Some teachers may want/need help in completing the report.</a:t>
            </a:r>
          </a:p>
          <a:p>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829347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idx="1"/>
          </p:nvPr>
        </p:nvSpPr>
        <p:spPr>
          <a:xfrm>
            <a:off x="677334" y="1672046"/>
            <a:ext cx="8596668" cy="3599201"/>
          </a:xfrm>
        </p:spPr>
        <p:txBody>
          <a:bodyPr/>
          <a:lstStyle/>
          <a:p>
            <a:r>
              <a:rPr lang="en-US" dirty="0" smtClean="0"/>
              <a:t>A teacher tells the school counselor that one of her students came to school with burn marks on his arm the day after the teacher called his parent about his misbehavior in class.  </a:t>
            </a:r>
          </a:p>
          <a:p>
            <a:r>
              <a:rPr lang="en-US" dirty="0" smtClean="0"/>
              <a:t>What steps does the school counselor need to take?</a:t>
            </a: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007988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idx="1"/>
          </p:nvPr>
        </p:nvSpPr>
        <p:spPr>
          <a:xfrm>
            <a:off x="677334" y="1393372"/>
            <a:ext cx="8596668" cy="5059680"/>
          </a:xfrm>
        </p:spPr>
        <p:txBody>
          <a:bodyPr/>
          <a:lstStyle/>
          <a:p>
            <a:r>
              <a:rPr lang="en-US" dirty="0" smtClean="0"/>
              <a:t>A teacher tells the school counselor that one of her students came to school with cigarette burn marks on his arm after the teacher called his parent about his misbehavior in class.  The teacher asked the child what happened and he did not want to talk about the situation.</a:t>
            </a:r>
          </a:p>
          <a:p>
            <a:r>
              <a:rPr lang="en-US" dirty="0" smtClean="0"/>
              <a:t>What steps does the school counselor need to take?</a:t>
            </a:r>
          </a:p>
          <a:p>
            <a:pPr lvl="1"/>
            <a:r>
              <a:rPr lang="en-US" dirty="0" smtClean="0"/>
              <a:t>School staff with FIRSTHAND knowledge of SUSPECTED abuse must themselves IMMEDIATELY REPORT to DCFS and LAW ENFORCEMENT.  </a:t>
            </a:r>
          </a:p>
          <a:p>
            <a:pPr lvl="2"/>
            <a:r>
              <a:rPr lang="en-US" sz="1600" dirty="0" smtClean="0">
                <a:solidFill>
                  <a:srgbClr val="FF0000"/>
                </a:solidFill>
              </a:rPr>
              <a:t>Teacher has firsthand knowledge, so she makes the report.</a:t>
            </a:r>
          </a:p>
          <a:p>
            <a:pPr lvl="2"/>
            <a:r>
              <a:rPr lang="en-US" sz="1600" dirty="0" smtClean="0">
                <a:solidFill>
                  <a:srgbClr val="FF0000"/>
                </a:solidFill>
              </a:rPr>
              <a:t>The report needs to be made immediately to DCFS AND Law Enforcement.</a:t>
            </a:r>
          </a:p>
          <a:p>
            <a:pPr lvl="2"/>
            <a:r>
              <a:rPr lang="en-US" sz="1600" dirty="0" smtClean="0">
                <a:solidFill>
                  <a:srgbClr val="FF0000"/>
                </a:solidFill>
              </a:rPr>
              <a:t>Counselor can assist the teacher in making the report if the teacher needs/wants help.</a:t>
            </a:r>
          </a:p>
          <a:p>
            <a:pPr lvl="2"/>
            <a:r>
              <a:rPr lang="en-US" sz="1600" dirty="0" smtClean="0">
                <a:solidFill>
                  <a:srgbClr val="FF0000"/>
                </a:solidFill>
              </a:rPr>
              <a:t>If you complete the form first, you will have all the needed information when you make the call.</a:t>
            </a:r>
          </a:p>
          <a:p>
            <a:pPr lvl="2"/>
            <a:r>
              <a:rPr lang="en-US" sz="1600" dirty="0" smtClean="0">
                <a:solidFill>
                  <a:srgbClr val="FF0000"/>
                </a:solidFill>
              </a:rPr>
              <a:t>Follow-up with written report.</a:t>
            </a:r>
          </a:p>
          <a:p>
            <a:pPr lvl="2"/>
            <a:endParaRPr lang="en-US" dirty="0" smtClean="0">
              <a:solidFill>
                <a:srgbClr val="FF0000"/>
              </a:solidFill>
            </a:endParaRPr>
          </a:p>
          <a:p>
            <a:pPr lvl="1"/>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567488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Caddo’s Reporting Form </a:t>
            </a:r>
            <a:endParaRPr lang="en-US" dirty="0"/>
          </a:p>
        </p:txBody>
      </p:sp>
      <p:sp>
        <p:nvSpPr>
          <p:cNvPr id="3" name="Content Placeholder 2"/>
          <p:cNvSpPr>
            <a:spLocks noGrp="1"/>
          </p:cNvSpPr>
          <p:nvPr>
            <p:ph idx="1"/>
          </p:nvPr>
        </p:nvSpPr>
        <p:spPr>
          <a:xfrm>
            <a:off x="677334" y="1653988"/>
            <a:ext cx="8596668" cy="4659725"/>
          </a:xfrm>
        </p:spPr>
        <p:txBody>
          <a:bodyPr>
            <a:normAutofit/>
          </a:bodyPr>
          <a:lstStyle/>
          <a:p>
            <a:pPr marL="0" indent="0">
              <a:buNone/>
            </a:pPr>
            <a:endParaRPr lang="en-US" dirty="0" smtClean="0"/>
          </a:p>
          <a:p>
            <a:r>
              <a:rPr lang="en-US" dirty="0" smtClean="0"/>
              <a:t>CPSB’s reporting form </a:t>
            </a:r>
          </a:p>
          <a:p>
            <a:pPr lvl="1">
              <a:buFont typeface="Wingdings" panose="05000000000000000000" pitchFamily="2" charset="2"/>
              <a:buChar char="§"/>
            </a:pPr>
            <a:r>
              <a:rPr lang="en-US" dirty="0" smtClean="0"/>
              <a:t>Revised </a:t>
            </a:r>
            <a:r>
              <a:rPr lang="en-US" dirty="0" smtClean="0"/>
              <a:t>8/01/2019 </a:t>
            </a:r>
            <a:r>
              <a:rPr lang="en-US" dirty="0" smtClean="0"/>
              <a:t>- FILLABLE</a:t>
            </a:r>
          </a:p>
          <a:p>
            <a:pPr lvl="1">
              <a:buFont typeface="Wingdings" panose="05000000000000000000" pitchFamily="2" charset="2"/>
              <a:buChar char="§"/>
            </a:pPr>
            <a:r>
              <a:rPr lang="en-US" dirty="0" smtClean="0"/>
              <a:t>Use </a:t>
            </a:r>
            <a:r>
              <a:rPr lang="en-US" dirty="0"/>
              <a:t>Caddo form to make oral and written </a:t>
            </a:r>
            <a:r>
              <a:rPr lang="en-US" dirty="0" smtClean="0"/>
              <a:t>report</a:t>
            </a:r>
          </a:p>
          <a:p>
            <a:pPr lvl="1">
              <a:buFont typeface="Wingdings" panose="05000000000000000000" pitchFamily="2" charset="2"/>
              <a:buChar char="§"/>
            </a:pPr>
            <a:r>
              <a:rPr lang="en-US" dirty="0" smtClean="0"/>
              <a:t>Is aligned with Louisiana Law and CPSB Policy</a:t>
            </a:r>
          </a:p>
          <a:p>
            <a:pPr lvl="1">
              <a:buFont typeface="Wingdings" panose="05000000000000000000" pitchFamily="2" charset="2"/>
              <a:buChar char="§"/>
            </a:pPr>
            <a:r>
              <a:rPr lang="en-US" dirty="0" smtClean="0"/>
              <a:t>Is more detailed than the state reporting form</a:t>
            </a:r>
          </a:p>
          <a:p>
            <a:pPr lvl="1">
              <a:buFont typeface="Wingdings" panose="05000000000000000000" pitchFamily="2" charset="2"/>
              <a:buChar char="§"/>
            </a:pPr>
            <a:r>
              <a:rPr lang="en-US" dirty="0" smtClean="0"/>
              <a:t>Follows the questions asked by the child protection intake worker</a:t>
            </a:r>
          </a:p>
          <a:p>
            <a:pPr lvl="1">
              <a:buFont typeface="Wingdings" panose="05000000000000000000" pitchFamily="2" charset="2"/>
              <a:buChar char="§"/>
            </a:pPr>
            <a:r>
              <a:rPr lang="en-US" dirty="0" smtClean="0"/>
              <a:t>Documents reporting procedures</a:t>
            </a:r>
          </a:p>
          <a:p>
            <a:pPr lvl="1">
              <a:buFont typeface="Wingdings" panose="05000000000000000000" pitchFamily="2" charset="2"/>
              <a:buChar char="§"/>
            </a:pPr>
            <a:r>
              <a:rPr lang="en-US" dirty="0" smtClean="0"/>
              <a:t>Includes reminders and resource numbers</a:t>
            </a:r>
          </a:p>
          <a:p>
            <a:r>
              <a:rPr lang="en-US" dirty="0" smtClean="0"/>
              <a:t>A report is a request for an investigation, not an accusation.</a:t>
            </a:r>
          </a:p>
          <a:p>
            <a:pPr marL="0" indent="0">
              <a:buNone/>
            </a:pPr>
            <a:endParaRPr lang="en-US" dirty="0" smtClean="0"/>
          </a:p>
        </p:txBody>
      </p:sp>
    </p:spTree>
    <p:extLst>
      <p:ext uri="{BB962C8B-B14F-4D97-AF65-F5344CB8AC3E}">
        <p14:creationId xmlns:p14="http://schemas.microsoft.com/office/powerpoint/2010/main" val="2471286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98923" y="0"/>
            <a:ext cx="9271707" cy="7351847"/>
          </a:xfrm>
          <a:prstGeom prst="rect">
            <a:avLst/>
          </a:prstGeom>
        </p:spPr>
      </p:pic>
    </p:spTree>
    <p:extLst>
      <p:ext uri="{BB962C8B-B14F-4D97-AF65-F5344CB8AC3E}">
        <p14:creationId xmlns:p14="http://schemas.microsoft.com/office/powerpoint/2010/main" val="223277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365601" y="507146"/>
            <a:ext cx="11319547" cy="5424928"/>
          </a:xfrm>
          <a:prstGeom prst="rect">
            <a:avLst/>
          </a:prstGeom>
        </p:spPr>
      </p:pic>
    </p:spTree>
    <p:extLst>
      <p:ext uri="{BB962C8B-B14F-4D97-AF65-F5344CB8AC3E}">
        <p14:creationId xmlns:p14="http://schemas.microsoft.com/office/powerpoint/2010/main" val="2378677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07627" y="1471750"/>
            <a:ext cx="9374573" cy="3343138"/>
          </a:xfrm>
          <a:prstGeom prst="rect">
            <a:avLst/>
          </a:prstGeom>
        </p:spPr>
      </p:pic>
    </p:spTree>
    <p:extLst>
      <p:ext uri="{BB962C8B-B14F-4D97-AF65-F5344CB8AC3E}">
        <p14:creationId xmlns:p14="http://schemas.microsoft.com/office/powerpoint/2010/main" val="712214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remember</a:t>
            </a:r>
            <a:endParaRPr lang="en-US" dirty="0"/>
          </a:p>
        </p:txBody>
      </p:sp>
      <p:sp>
        <p:nvSpPr>
          <p:cNvPr id="3" name="Content Placeholder 2"/>
          <p:cNvSpPr>
            <a:spLocks noGrp="1"/>
          </p:cNvSpPr>
          <p:nvPr>
            <p:ph idx="1"/>
          </p:nvPr>
        </p:nvSpPr>
        <p:spPr>
          <a:xfrm>
            <a:off x="677334" y="1546413"/>
            <a:ext cx="8596668" cy="4654602"/>
          </a:xfrm>
        </p:spPr>
        <p:txBody>
          <a:bodyPr>
            <a:normAutofit fontScale="70000" lnSpcReduction="20000"/>
          </a:bodyPr>
          <a:lstStyle/>
          <a:p>
            <a:r>
              <a:rPr lang="en-US" dirty="0" smtClean="0"/>
              <a:t>A report is a request for investigation, not an accusation.</a:t>
            </a:r>
          </a:p>
          <a:p>
            <a:r>
              <a:rPr lang="en-US" dirty="0" smtClean="0"/>
              <a:t>Mandated Reporting Form is on CPSB website (upper right corner click on FORMS; search Mandated Reporting)</a:t>
            </a:r>
          </a:p>
          <a:p>
            <a:r>
              <a:rPr lang="en-US" dirty="0" smtClean="0"/>
              <a:t>It is the individual responsibility of the mandatory reporter to ENSURE that a child abuse/neglect report is made.</a:t>
            </a:r>
          </a:p>
          <a:p>
            <a:r>
              <a:rPr lang="en-US" dirty="0"/>
              <a:t>Report IMMEDIATELY</a:t>
            </a:r>
            <a:r>
              <a:rPr lang="en-US" dirty="0" smtClean="0"/>
              <a:t>.</a:t>
            </a:r>
          </a:p>
          <a:p>
            <a:r>
              <a:rPr lang="en-US" dirty="0" smtClean="0"/>
              <a:t>If you have made previous reports, have that information available and let the intake worker know.</a:t>
            </a:r>
            <a:endParaRPr lang="en-US" dirty="0"/>
          </a:p>
          <a:p>
            <a:r>
              <a:rPr lang="en-US" dirty="0" smtClean="0"/>
              <a:t>Make oral report and follow-up with a written report within 5 days (use CPSB form to streamline the process)</a:t>
            </a:r>
          </a:p>
          <a:p>
            <a:r>
              <a:rPr lang="en-US" dirty="0" smtClean="0"/>
              <a:t>Coordinate with people on campus who “need to know”.</a:t>
            </a:r>
          </a:p>
          <a:p>
            <a:r>
              <a:rPr lang="en-US" dirty="0" smtClean="0"/>
              <a:t>Dual Report</a:t>
            </a:r>
          </a:p>
          <a:p>
            <a:pPr lvl="1">
              <a:buFont typeface="Wingdings" panose="05000000000000000000" pitchFamily="2" charset="2"/>
              <a:buChar char="v"/>
            </a:pPr>
            <a:r>
              <a:rPr lang="en-US" dirty="0" smtClean="0"/>
              <a:t>Child Protection </a:t>
            </a:r>
            <a:r>
              <a:rPr lang="en-US" b="1" u="sng" dirty="0" smtClean="0"/>
              <a:t>AND</a:t>
            </a:r>
          </a:p>
          <a:p>
            <a:pPr lvl="1">
              <a:buFont typeface="Wingdings" panose="05000000000000000000" pitchFamily="2" charset="2"/>
              <a:buChar char="v"/>
            </a:pPr>
            <a:r>
              <a:rPr lang="en-US" dirty="0" smtClean="0"/>
              <a:t>Law Enforcement</a:t>
            </a:r>
          </a:p>
          <a:p>
            <a:pPr marL="457200" lvl="1" indent="0">
              <a:buNone/>
            </a:pPr>
            <a:r>
              <a:rPr lang="en-US" dirty="0"/>
              <a:t>	</a:t>
            </a:r>
            <a:r>
              <a:rPr lang="en-US" dirty="0" smtClean="0"/>
              <a:t>On-campus Law Enforcement Officer (SRO, SLO)</a:t>
            </a:r>
          </a:p>
          <a:p>
            <a:pPr marL="457200" lvl="1" indent="0">
              <a:buNone/>
            </a:pPr>
            <a:r>
              <a:rPr lang="en-US" dirty="0"/>
              <a:t>	</a:t>
            </a:r>
            <a:r>
              <a:rPr lang="en-US" dirty="0" smtClean="0"/>
              <a:t>Community Liaison Officer (CLO)</a:t>
            </a:r>
          </a:p>
          <a:p>
            <a:pPr marL="457200" lvl="1" indent="0">
              <a:buNone/>
            </a:pPr>
            <a:r>
              <a:rPr lang="en-US" dirty="0"/>
              <a:t>	</a:t>
            </a:r>
            <a:r>
              <a:rPr lang="en-US" dirty="0" smtClean="0"/>
              <a:t>Patrol	</a:t>
            </a:r>
            <a:r>
              <a:rPr lang="en-US" dirty="0"/>
              <a:t>	</a:t>
            </a:r>
            <a:r>
              <a:rPr lang="en-US" dirty="0" smtClean="0"/>
              <a:t>		</a:t>
            </a:r>
          </a:p>
          <a:p>
            <a:pPr marL="0" indent="0">
              <a:buNone/>
            </a:pP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4275007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246" y="609600"/>
            <a:ext cx="8574755" cy="708212"/>
          </a:xfrm>
        </p:spPr>
        <p:txBody>
          <a:bodyPr>
            <a:normAutofit fontScale="90000"/>
          </a:bodyPr>
          <a:lstStyle/>
          <a:p>
            <a:r>
              <a:rPr lang="en-US" dirty="0" smtClean="0"/>
              <a:t>Procedures for Reporting Child Abuse/Neglect</a:t>
            </a:r>
            <a:endParaRPr lang="en-US" dirty="0"/>
          </a:p>
        </p:txBody>
      </p:sp>
      <p:sp>
        <p:nvSpPr>
          <p:cNvPr id="3" name="Content Placeholder 2"/>
          <p:cNvSpPr>
            <a:spLocks noGrp="1"/>
          </p:cNvSpPr>
          <p:nvPr>
            <p:ph idx="1"/>
          </p:nvPr>
        </p:nvSpPr>
        <p:spPr>
          <a:xfrm>
            <a:off x="820270" y="2205318"/>
            <a:ext cx="8453731" cy="3836044"/>
          </a:xfrm>
        </p:spPr>
        <p:txBody>
          <a:bodyPr/>
          <a:lstStyle/>
          <a:p>
            <a:r>
              <a:rPr lang="en-US" dirty="0" smtClean="0"/>
              <a:t>It is the </a:t>
            </a:r>
            <a:r>
              <a:rPr lang="en-US" dirty="0" smtClean="0">
                <a:solidFill>
                  <a:srgbClr val="FF0000"/>
                </a:solidFill>
              </a:rPr>
              <a:t>LEGAL OBLIGATION </a:t>
            </a:r>
            <a:r>
              <a:rPr lang="en-US" dirty="0" smtClean="0"/>
              <a:t>of all </a:t>
            </a:r>
            <a:r>
              <a:rPr lang="en-US" dirty="0" smtClean="0">
                <a:solidFill>
                  <a:srgbClr val="FF0000"/>
                </a:solidFill>
              </a:rPr>
              <a:t>mandatory reporters </a:t>
            </a:r>
            <a:r>
              <a:rPr lang="en-US" dirty="0" smtClean="0"/>
              <a:t>to </a:t>
            </a:r>
            <a:r>
              <a:rPr lang="en-US" dirty="0" smtClean="0">
                <a:solidFill>
                  <a:srgbClr val="FF0000"/>
                </a:solidFill>
              </a:rPr>
              <a:t>directly report </a:t>
            </a:r>
            <a:r>
              <a:rPr lang="en-US" dirty="0" smtClean="0"/>
              <a:t>suspected child abuse/neglect to the </a:t>
            </a:r>
            <a:r>
              <a:rPr lang="en-US" dirty="0" smtClean="0">
                <a:solidFill>
                  <a:srgbClr val="FF0000"/>
                </a:solidFill>
              </a:rPr>
              <a:t>Department of Children and Family Services (DCFS</a:t>
            </a:r>
            <a:r>
              <a:rPr lang="en-US" dirty="0" smtClean="0"/>
              <a:t>) and/or </a:t>
            </a:r>
            <a:r>
              <a:rPr lang="en-US" dirty="0" smtClean="0">
                <a:solidFill>
                  <a:srgbClr val="FF0000"/>
                </a:solidFill>
              </a:rPr>
              <a:t>local law enforcement agencies</a:t>
            </a:r>
            <a:r>
              <a:rPr lang="en-US" dirty="0" smtClean="0"/>
              <a:t>.</a:t>
            </a:r>
          </a:p>
          <a:p>
            <a:endParaRPr lang="en-US" dirty="0" smtClean="0"/>
          </a:p>
          <a:p>
            <a:r>
              <a:rPr lang="en-US" dirty="0" smtClean="0"/>
              <a:t>Key Terms</a:t>
            </a:r>
          </a:p>
          <a:p>
            <a:pPr lvl="1">
              <a:buFont typeface="Wingdings" panose="05000000000000000000" pitchFamily="2" charset="2"/>
              <a:buChar char="q"/>
            </a:pPr>
            <a:r>
              <a:rPr lang="en-US" dirty="0" smtClean="0"/>
              <a:t>Legal Obligation </a:t>
            </a:r>
            <a:endParaRPr lang="en-US" dirty="0"/>
          </a:p>
          <a:p>
            <a:pPr lvl="1">
              <a:buFont typeface="Wingdings" panose="05000000000000000000" pitchFamily="2" charset="2"/>
              <a:buChar char="q"/>
            </a:pPr>
            <a:r>
              <a:rPr lang="en-US" dirty="0" smtClean="0"/>
              <a:t>Mandatory Reporters </a:t>
            </a:r>
          </a:p>
          <a:p>
            <a:pPr lvl="1">
              <a:buFont typeface="Wingdings" panose="05000000000000000000" pitchFamily="2" charset="2"/>
              <a:buChar char="q"/>
            </a:pPr>
            <a:r>
              <a:rPr lang="en-US" dirty="0" smtClean="0"/>
              <a:t>Direct Reporting</a:t>
            </a:r>
          </a:p>
          <a:p>
            <a:pPr lvl="1">
              <a:buFont typeface="Wingdings" panose="05000000000000000000" pitchFamily="2" charset="2"/>
              <a:buChar char="q"/>
            </a:pPr>
            <a:r>
              <a:rPr lang="en-US" dirty="0" smtClean="0"/>
              <a:t>DCFS and/or local law enforcement</a:t>
            </a:r>
            <a:endParaRPr lang="en-US" dirty="0"/>
          </a:p>
          <a:p>
            <a:pPr marL="457200" lvl="1" indent="0">
              <a:buNone/>
            </a:pPr>
            <a:endParaRPr lang="en-US" dirty="0" smtClean="0"/>
          </a:p>
        </p:txBody>
      </p:sp>
    </p:spTree>
    <p:extLst>
      <p:ext uri="{BB962C8B-B14F-4D97-AF65-F5344CB8AC3E}">
        <p14:creationId xmlns:p14="http://schemas.microsoft.com/office/powerpoint/2010/main" val="1242915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Obligations</a:t>
            </a:r>
            <a:endParaRPr lang="en-US" dirty="0"/>
          </a:p>
        </p:txBody>
      </p:sp>
      <p:sp>
        <p:nvSpPr>
          <p:cNvPr id="3" name="Content Placeholder 2"/>
          <p:cNvSpPr>
            <a:spLocks noGrp="1"/>
          </p:cNvSpPr>
          <p:nvPr>
            <p:ph idx="1"/>
          </p:nvPr>
        </p:nvSpPr>
        <p:spPr>
          <a:xfrm>
            <a:off x="677334" y="1653989"/>
            <a:ext cx="8596668" cy="4387374"/>
          </a:xfrm>
        </p:spPr>
        <p:txBody>
          <a:bodyPr/>
          <a:lstStyle/>
          <a:p>
            <a:r>
              <a:rPr lang="en-US" dirty="0"/>
              <a:t>Legal requirements are delineated in </a:t>
            </a:r>
          </a:p>
          <a:p>
            <a:pPr lvl="1"/>
            <a:r>
              <a:rPr lang="en-US" dirty="0"/>
              <a:t>The Louisiana Children’s Code Article </a:t>
            </a:r>
            <a:r>
              <a:rPr lang="en-US" dirty="0" smtClean="0"/>
              <a:t>603, 609</a:t>
            </a:r>
            <a:r>
              <a:rPr lang="en-US" dirty="0"/>
              <a:t>, 610. . .</a:t>
            </a:r>
          </a:p>
          <a:p>
            <a:pPr lvl="1"/>
            <a:r>
              <a:rPr lang="en-US" dirty="0"/>
              <a:t>Louisiana Criminal Code (R.S. 14:403)</a:t>
            </a:r>
          </a:p>
          <a:p>
            <a:pPr lvl="1"/>
            <a:r>
              <a:rPr lang="en-US" dirty="0"/>
              <a:t>Caddo School Board Policy (JO-R – Student Records)</a:t>
            </a:r>
          </a:p>
          <a:p>
            <a:pPr marL="0" indent="0">
              <a:buNone/>
            </a:pPr>
            <a:endParaRPr lang="en-US" dirty="0" smtClean="0"/>
          </a:p>
          <a:p>
            <a:r>
              <a:rPr lang="en-US" dirty="0" smtClean="0"/>
              <a:t>Purpose of the legal obligation</a:t>
            </a:r>
          </a:p>
          <a:p>
            <a:pPr lvl="1"/>
            <a:r>
              <a:rPr lang="en-US" dirty="0" smtClean="0"/>
              <a:t>Facilitate the protection of our most vulnerable children</a:t>
            </a:r>
          </a:p>
          <a:p>
            <a:pPr lvl="1"/>
            <a:r>
              <a:rPr lang="en-US" dirty="0" smtClean="0"/>
              <a:t>Safeguard school employees and their districts from serious consequences for noncompliance with the law</a:t>
            </a:r>
          </a:p>
          <a:p>
            <a:pPr marL="457200" lvl="1" indent="0">
              <a:buNone/>
            </a:pPr>
            <a:endParaRPr lang="en-US" dirty="0" smtClean="0"/>
          </a:p>
          <a:p>
            <a:pPr marL="457200" lvl="1" indent="0">
              <a:buNone/>
            </a:pPr>
            <a:endParaRPr lang="en-US" dirty="0" smtClean="0"/>
          </a:p>
          <a:p>
            <a:pPr lvl="1">
              <a:buFont typeface="Wingdings" panose="05000000000000000000" pitchFamily="2" charset="2"/>
              <a:buChar char="q"/>
            </a:pPr>
            <a:endParaRPr lang="en-US" dirty="0" smtClean="0"/>
          </a:p>
        </p:txBody>
      </p:sp>
    </p:spTree>
    <p:extLst>
      <p:ext uri="{BB962C8B-B14F-4D97-AF65-F5344CB8AC3E}">
        <p14:creationId xmlns:p14="http://schemas.microsoft.com/office/powerpoint/2010/main" val="1506765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Mandatory Reporters</a:t>
            </a:r>
            <a:endParaRPr lang="en-US" dirty="0"/>
          </a:p>
        </p:txBody>
      </p:sp>
      <p:sp>
        <p:nvSpPr>
          <p:cNvPr id="3" name="Content Placeholder 2"/>
          <p:cNvSpPr>
            <a:spLocks noGrp="1"/>
          </p:cNvSpPr>
          <p:nvPr>
            <p:ph idx="1"/>
          </p:nvPr>
        </p:nvSpPr>
        <p:spPr>
          <a:xfrm>
            <a:off x="677334" y="1716837"/>
            <a:ext cx="9354172" cy="4186422"/>
          </a:xfrm>
        </p:spPr>
        <p:txBody>
          <a:bodyPr>
            <a:normAutofit/>
          </a:bodyPr>
          <a:lstStyle/>
          <a:p>
            <a:r>
              <a:rPr lang="en-US" i="1" dirty="0" smtClean="0"/>
              <a:t>Defined in the Children’s Code (CHC 603)</a:t>
            </a:r>
          </a:p>
          <a:p>
            <a:pPr lvl="1"/>
            <a:r>
              <a:rPr lang="en-US" dirty="0" smtClean="0"/>
              <a:t>“Teaching or child care provider” is any person who. . .</a:t>
            </a:r>
          </a:p>
          <a:p>
            <a:pPr lvl="2"/>
            <a:r>
              <a:rPr lang="en-US" dirty="0" smtClean="0"/>
              <a:t>“Provides or assists in the teaching, training, and supervision of a child”</a:t>
            </a:r>
          </a:p>
          <a:p>
            <a:pPr lvl="2"/>
            <a:r>
              <a:rPr lang="en-US" dirty="0" smtClean="0"/>
              <a:t>“Including any public or private teacher”</a:t>
            </a:r>
          </a:p>
          <a:p>
            <a:pPr lvl="2"/>
            <a:r>
              <a:rPr lang="en-US" dirty="0" smtClean="0"/>
              <a:t>“Teacher’s aide”</a:t>
            </a:r>
          </a:p>
          <a:p>
            <a:pPr lvl="2"/>
            <a:r>
              <a:rPr lang="en-US" dirty="0" smtClean="0"/>
              <a:t>“Instructional aide”</a:t>
            </a:r>
          </a:p>
          <a:p>
            <a:pPr lvl="2"/>
            <a:r>
              <a:rPr lang="en-US" dirty="0" smtClean="0"/>
              <a:t>“School principal”</a:t>
            </a:r>
          </a:p>
          <a:p>
            <a:pPr lvl="2"/>
            <a:r>
              <a:rPr lang="en-US" dirty="0" smtClean="0"/>
              <a:t>“School staff member”</a:t>
            </a:r>
          </a:p>
          <a:p>
            <a:pPr lvl="2"/>
            <a:r>
              <a:rPr lang="en-US" dirty="0" smtClean="0"/>
              <a:t>“Bus driver”</a:t>
            </a:r>
          </a:p>
          <a:p>
            <a:pPr lvl="2"/>
            <a:r>
              <a:rPr lang="en-US" dirty="0" smtClean="0"/>
              <a:t>“Coach”</a:t>
            </a:r>
          </a:p>
          <a:p>
            <a:pPr lvl="2"/>
            <a:r>
              <a:rPr lang="en-US" dirty="0" smtClean="0"/>
              <a:t>“Or ANY individual who provides such services to a child in a VOLUNTARY or PROFESSIONAL capacity”</a:t>
            </a:r>
          </a:p>
        </p:txBody>
      </p:sp>
    </p:spTree>
    <p:extLst>
      <p:ext uri="{BB962C8B-B14F-4D97-AF65-F5344CB8AC3E}">
        <p14:creationId xmlns:p14="http://schemas.microsoft.com/office/powerpoint/2010/main" val="36176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Reporting</a:t>
            </a:r>
            <a:endParaRPr lang="en-US" dirty="0"/>
          </a:p>
        </p:txBody>
      </p:sp>
      <p:sp>
        <p:nvSpPr>
          <p:cNvPr id="3" name="Content Placeholder 2"/>
          <p:cNvSpPr>
            <a:spLocks noGrp="1"/>
          </p:cNvSpPr>
          <p:nvPr>
            <p:ph idx="1"/>
          </p:nvPr>
        </p:nvSpPr>
        <p:spPr>
          <a:xfrm>
            <a:off x="677334" y="1586754"/>
            <a:ext cx="8596668" cy="4693022"/>
          </a:xfrm>
        </p:spPr>
        <p:txBody>
          <a:bodyPr/>
          <a:lstStyle/>
          <a:p>
            <a:r>
              <a:rPr lang="en-US" dirty="0" smtClean="0"/>
              <a:t>A report is a request for an investigation, not an accusation.</a:t>
            </a:r>
          </a:p>
          <a:p>
            <a:pPr marL="0" indent="0">
              <a:buNone/>
            </a:pPr>
            <a:endParaRPr lang="en-US" dirty="0" smtClean="0"/>
          </a:p>
          <a:p>
            <a:r>
              <a:rPr lang="en-US" dirty="0" smtClean="0"/>
              <a:t>School staff with firsthand knowledge of suspected abuse/neglect must THEMSELVES immediately report to DCFS and/or law enforcement</a:t>
            </a:r>
          </a:p>
          <a:p>
            <a:pPr marL="0" indent="0">
              <a:buNone/>
            </a:pPr>
            <a:endParaRPr lang="en-US" dirty="0" smtClean="0"/>
          </a:p>
          <a:p>
            <a:r>
              <a:rPr lang="en-US" dirty="0" smtClean="0"/>
              <a:t>School staff should not be made to report first to their principal, assistant principal, or other supervisory employee</a:t>
            </a:r>
          </a:p>
          <a:p>
            <a:pPr marL="0" indent="0">
              <a:buNone/>
            </a:pPr>
            <a:endParaRPr lang="en-US" dirty="0" smtClean="0"/>
          </a:p>
          <a:p>
            <a:r>
              <a:rPr lang="en-US" dirty="0" smtClean="0"/>
              <a:t>“Second-hand” reporting by administrators</a:t>
            </a:r>
          </a:p>
          <a:p>
            <a:pPr marL="0" indent="0">
              <a:buNone/>
            </a:pPr>
            <a:r>
              <a:rPr lang="en-US" dirty="0" smtClean="0"/>
              <a:t>	-cannot be accepted by DCTS</a:t>
            </a:r>
          </a:p>
          <a:p>
            <a:pPr marL="0" indent="0">
              <a:buNone/>
            </a:pPr>
            <a:r>
              <a:rPr lang="en-US" dirty="0"/>
              <a:t>	</a:t>
            </a:r>
            <a:r>
              <a:rPr lang="en-US" dirty="0" smtClean="0"/>
              <a:t>-violates mandatory reporters’ protection of confidentiality</a:t>
            </a:r>
          </a:p>
          <a:p>
            <a:pPr marL="0" indent="0">
              <a:buNone/>
            </a:pPr>
            <a:r>
              <a:rPr lang="en-US" dirty="0"/>
              <a:t>	</a:t>
            </a:r>
            <a:r>
              <a:rPr lang="en-US" dirty="0" smtClean="0"/>
              <a:t>-does not relieve school staff from their legal obligation to directly report</a:t>
            </a:r>
          </a:p>
          <a:p>
            <a:endParaRPr lang="en-US" dirty="0"/>
          </a:p>
        </p:txBody>
      </p:sp>
    </p:spTree>
    <p:extLst>
      <p:ext uri="{BB962C8B-B14F-4D97-AF65-F5344CB8AC3E}">
        <p14:creationId xmlns:p14="http://schemas.microsoft.com/office/powerpoint/2010/main" val="1636543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694" y="381000"/>
            <a:ext cx="8561308" cy="627529"/>
          </a:xfrm>
        </p:spPr>
        <p:txBody>
          <a:bodyPr>
            <a:normAutofit fontScale="90000"/>
          </a:bodyPr>
          <a:lstStyle/>
          <a:p>
            <a:r>
              <a:rPr lang="en-US" dirty="0" smtClean="0"/>
              <a:t>Direct Reporting</a:t>
            </a:r>
            <a:endParaRPr lang="en-US" dirty="0"/>
          </a:p>
        </p:txBody>
      </p:sp>
      <p:sp>
        <p:nvSpPr>
          <p:cNvPr id="3" name="Content Placeholder 2"/>
          <p:cNvSpPr>
            <a:spLocks noGrp="1"/>
          </p:cNvSpPr>
          <p:nvPr>
            <p:ph idx="1"/>
          </p:nvPr>
        </p:nvSpPr>
        <p:spPr>
          <a:xfrm>
            <a:off x="416859" y="1237129"/>
            <a:ext cx="8857143" cy="5311717"/>
          </a:xfrm>
        </p:spPr>
        <p:txBody>
          <a:bodyPr/>
          <a:lstStyle/>
          <a:p>
            <a:r>
              <a:rPr lang="en-US" dirty="0" smtClean="0"/>
              <a:t>It is the </a:t>
            </a:r>
            <a:r>
              <a:rPr lang="en-US" dirty="0" smtClean="0">
                <a:solidFill>
                  <a:schemeClr val="accent5">
                    <a:lumMod val="60000"/>
                    <a:lumOff val="40000"/>
                  </a:schemeClr>
                </a:solidFill>
              </a:rPr>
              <a:t>individual responsibility as a mandatory reporter to ENSURE </a:t>
            </a:r>
            <a:r>
              <a:rPr lang="en-US" dirty="0" smtClean="0"/>
              <a:t>that a child abuse/neglect report is made.</a:t>
            </a:r>
          </a:p>
          <a:p>
            <a:r>
              <a:rPr lang="en-US" dirty="0" smtClean="0">
                <a:solidFill>
                  <a:schemeClr val="accent5">
                    <a:lumMod val="60000"/>
                    <a:lumOff val="40000"/>
                  </a:schemeClr>
                </a:solidFill>
              </a:rPr>
              <a:t>Never assume </a:t>
            </a:r>
            <a:r>
              <a:rPr lang="en-US" dirty="0" smtClean="0"/>
              <a:t>that another professional or adult has already reported the situation to DCFS/law.  </a:t>
            </a:r>
          </a:p>
          <a:p>
            <a:r>
              <a:rPr lang="en-US" dirty="0" smtClean="0"/>
              <a:t>A report is a </a:t>
            </a:r>
            <a:r>
              <a:rPr lang="en-US" dirty="0" smtClean="0">
                <a:solidFill>
                  <a:schemeClr val="accent5">
                    <a:lumMod val="60000"/>
                    <a:lumOff val="40000"/>
                  </a:schemeClr>
                </a:solidFill>
              </a:rPr>
              <a:t>request for an investigation</a:t>
            </a:r>
            <a:r>
              <a:rPr lang="en-US" dirty="0" smtClean="0"/>
              <a:t>, not an accusation  The mandated reporter should not confirm, verify or question the child’s disclosure.  </a:t>
            </a:r>
          </a:p>
          <a:p>
            <a:r>
              <a:rPr lang="en-US" dirty="0" smtClean="0"/>
              <a:t>If you suspect that abuse is </a:t>
            </a:r>
            <a:r>
              <a:rPr lang="en-US" dirty="0" smtClean="0">
                <a:solidFill>
                  <a:schemeClr val="accent5">
                    <a:lumMod val="60000"/>
                    <a:lumOff val="40000"/>
                  </a:schemeClr>
                </a:solidFill>
              </a:rPr>
              <a:t>happening again or continuing, re-report</a:t>
            </a:r>
            <a:r>
              <a:rPr lang="en-US" dirty="0" smtClean="0"/>
              <a:t>.  Do not hesitate to make another report.</a:t>
            </a:r>
          </a:p>
          <a:p>
            <a:r>
              <a:rPr lang="en-US" dirty="0" smtClean="0"/>
              <a:t>Dual Reporting (making a report to DCFS AND LAW enforcement) is permitted and encouraged, but not required.  (Ch. C. Art. 610)</a:t>
            </a:r>
          </a:p>
          <a:p>
            <a:r>
              <a:rPr lang="en-US" dirty="0" smtClean="0">
                <a:solidFill>
                  <a:schemeClr val="accent5">
                    <a:lumMod val="60000"/>
                    <a:lumOff val="40000"/>
                  </a:schemeClr>
                </a:solidFill>
              </a:rPr>
              <a:t>CPSB is working with SPD to </a:t>
            </a:r>
            <a:r>
              <a:rPr lang="en-US" b="1" dirty="0" smtClean="0">
                <a:solidFill>
                  <a:schemeClr val="accent5">
                    <a:lumMod val="60000"/>
                    <a:lumOff val="40000"/>
                  </a:schemeClr>
                </a:solidFill>
              </a:rPr>
              <a:t>DUALLY REPORT EVERY CASE</a:t>
            </a:r>
            <a:r>
              <a:rPr lang="en-US" dirty="0" smtClean="0"/>
              <a:t>.  (can include reports to school based officers, Community Liaison Officers, patrol)</a:t>
            </a:r>
          </a:p>
          <a:p>
            <a:r>
              <a:rPr lang="en-US" dirty="0" smtClean="0"/>
              <a:t>If there is a problem with Law Enforcement or DCFS receiving a report, contact counseling specialist or security department.</a:t>
            </a:r>
          </a:p>
          <a:p>
            <a:r>
              <a:rPr lang="en-US" dirty="0" smtClean="0"/>
              <a:t>Make oral report and follow-up with a written report within 5 days.</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404549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694" y="381000"/>
            <a:ext cx="8561308" cy="627529"/>
          </a:xfrm>
        </p:spPr>
        <p:txBody>
          <a:bodyPr>
            <a:normAutofit fontScale="90000"/>
          </a:bodyPr>
          <a:lstStyle/>
          <a:p>
            <a:r>
              <a:rPr lang="en-US" dirty="0" smtClean="0"/>
              <a:t>Direct Reporting</a:t>
            </a:r>
            <a:endParaRPr lang="en-US" dirty="0"/>
          </a:p>
        </p:txBody>
      </p:sp>
      <p:sp>
        <p:nvSpPr>
          <p:cNvPr id="3" name="Content Placeholder 2"/>
          <p:cNvSpPr>
            <a:spLocks noGrp="1"/>
          </p:cNvSpPr>
          <p:nvPr>
            <p:ph idx="1"/>
          </p:nvPr>
        </p:nvSpPr>
        <p:spPr>
          <a:xfrm>
            <a:off x="416859" y="1237129"/>
            <a:ext cx="8857143" cy="5513295"/>
          </a:xfrm>
        </p:spPr>
        <p:txBody>
          <a:bodyPr/>
          <a:lstStyle/>
          <a:p>
            <a:r>
              <a:rPr lang="en-US" dirty="0" smtClean="0"/>
              <a:t> When the child leaves school will he/she be in immediate risk of harm?</a:t>
            </a:r>
          </a:p>
          <a:p>
            <a:r>
              <a:rPr lang="en-US" dirty="0" smtClean="0"/>
              <a:t>Are there visible signs of abuse or neglect?</a:t>
            </a:r>
          </a:p>
          <a:p>
            <a:r>
              <a:rPr lang="en-US" dirty="0" smtClean="0"/>
              <a:t>Is the child involved in human sex trafficking or sexual abuse?</a:t>
            </a:r>
          </a:p>
          <a:p>
            <a:r>
              <a:rPr lang="en-US" dirty="0" smtClean="0"/>
              <a:t>Is the child in an emergency situation that requires immediate assistance?</a:t>
            </a:r>
          </a:p>
          <a:p>
            <a:r>
              <a:rPr lang="en-US" dirty="0" smtClean="0"/>
              <a:t>Is this a life-threatening injury?</a:t>
            </a:r>
          </a:p>
          <a:p>
            <a:r>
              <a:rPr lang="en-US" dirty="0" smtClean="0"/>
              <a:t>Is it an emergency?</a:t>
            </a:r>
          </a:p>
          <a:p>
            <a:pPr marL="0" indent="0">
              <a:buNone/>
            </a:pPr>
            <a:endParaRPr lang="en-US" dirty="0" smtClean="0"/>
          </a:p>
          <a:p>
            <a:pPr marL="0" indent="0">
              <a:buNone/>
            </a:pPr>
            <a:r>
              <a:rPr lang="en-US" dirty="0" smtClean="0">
                <a:solidFill>
                  <a:srgbClr val="FF0000"/>
                </a:solidFill>
              </a:rPr>
              <a:t>If YES to any of these questions</a:t>
            </a:r>
            <a:r>
              <a:rPr lang="en-US" dirty="0" smtClean="0"/>
              <a:t>, this is an EMERGENT report and you need to take the following steps immediately:</a:t>
            </a:r>
          </a:p>
          <a:p>
            <a:pPr lvl="1"/>
            <a:r>
              <a:rPr lang="en-US" dirty="0" smtClean="0"/>
              <a:t>Call the HOTLINE IMMEDIATELY to report</a:t>
            </a:r>
          </a:p>
          <a:p>
            <a:pPr lvl="1"/>
            <a:r>
              <a:rPr lang="en-US" dirty="0" smtClean="0"/>
              <a:t>DO NOT submit an on-line report to DCFS (only submit on-line if non-emergent)</a:t>
            </a:r>
          </a:p>
          <a:p>
            <a:pPr lvl="1"/>
            <a:r>
              <a:rPr lang="en-US" dirty="0" smtClean="0"/>
              <a:t>Dually report to law enforcement</a:t>
            </a:r>
          </a:p>
          <a:p>
            <a:r>
              <a:rPr lang="en-US" dirty="0" smtClean="0"/>
              <a:t>Remember, Caddo’s reporting form can be used to guide your DCFS hotline oral report and as the required follow-up written report to DCFS.</a:t>
            </a:r>
            <a:endParaRPr lang="en-US" dirty="0"/>
          </a:p>
        </p:txBody>
      </p:sp>
    </p:spTree>
    <p:extLst>
      <p:ext uri="{BB962C8B-B14F-4D97-AF65-F5344CB8AC3E}">
        <p14:creationId xmlns:p14="http://schemas.microsoft.com/office/powerpoint/2010/main" val="1567098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79294"/>
            <a:ext cx="8596668" cy="694765"/>
          </a:xfrm>
        </p:spPr>
        <p:txBody>
          <a:bodyPr/>
          <a:lstStyle/>
          <a:p>
            <a:r>
              <a:rPr lang="en-US" dirty="0" smtClean="0"/>
              <a:t>Failure to Directly Report</a:t>
            </a:r>
            <a:endParaRPr lang="en-US" dirty="0"/>
          </a:p>
        </p:txBody>
      </p:sp>
      <p:sp>
        <p:nvSpPr>
          <p:cNvPr id="3" name="Content Placeholder 2"/>
          <p:cNvSpPr>
            <a:spLocks noGrp="1"/>
          </p:cNvSpPr>
          <p:nvPr>
            <p:ph idx="1"/>
          </p:nvPr>
        </p:nvSpPr>
        <p:spPr>
          <a:xfrm>
            <a:off x="677334" y="874059"/>
            <a:ext cx="8596668" cy="5661212"/>
          </a:xfrm>
        </p:spPr>
        <p:txBody>
          <a:bodyPr/>
          <a:lstStyle/>
          <a:p>
            <a:r>
              <a:rPr lang="en-US" dirty="0" smtClean="0"/>
              <a:t>Failure of mandatory reporters to directly report to DCFS and/or law enforcement can </a:t>
            </a:r>
            <a:r>
              <a:rPr lang="en-US" dirty="0" smtClean="0">
                <a:solidFill>
                  <a:schemeClr val="accent5">
                    <a:lumMod val="60000"/>
                    <a:lumOff val="40000"/>
                  </a:schemeClr>
                </a:solidFill>
              </a:rPr>
              <a:t>result in fines and imprisonment </a:t>
            </a:r>
          </a:p>
          <a:p>
            <a:r>
              <a:rPr lang="en-US" dirty="0" smtClean="0"/>
              <a:t>Louisiana Criminal Code (R.S. 14:403)</a:t>
            </a:r>
          </a:p>
          <a:p>
            <a:pPr lvl="1">
              <a:buFont typeface="Wingdings" panose="05000000000000000000" pitchFamily="2" charset="2"/>
              <a:buChar char="§"/>
            </a:pPr>
            <a:r>
              <a:rPr lang="en-US" dirty="0" smtClean="0"/>
              <a:t>Any person required to make a report of child abuse who knowingly and willingly fails to do so will be  (failure to report)</a:t>
            </a:r>
          </a:p>
          <a:p>
            <a:pPr marL="457200" lvl="1" indent="0">
              <a:buNone/>
            </a:pPr>
            <a:r>
              <a:rPr lang="en-US" dirty="0" smtClean="0"/>
              <a:t>	- guilty of a misdemeanor </a:t>
            </a:r>
          </a:p>
          <a:p>
            <a:pPr marL="457200" lvl="1" indent="0">
              <a:buNone/>
            </a:pPr>
            <a:r>
              <a:rPr lang="en-US" dirty="0"/>
              <a:t>	</a:t>
            </a:r>
            <a:r>
              <a:rPr lang="en-US" dirty="0" smtClean="0"/>
              <a:t>- upon conviction will be imprisoned up to 6 months</a:t>
            </a:r>
          </a:p>
          <a:p>
            <a:pPr marL="457200" lvl="1" indent="0">
              <a:buNone/>
            </a:pPr>
            <a:r>
              <a:rPr lang="en-US" dirty="0"/>
              <a:t>	</a:t>
            </a:r>
            <a:r>
              <a:rPr lang="en-US" dirty="0" smtClean="0"/>
              <a:t>- fined up to $500</a:t>
            </a:r>
          </a:p>
          <a:p>
            <a:pPr marL="457200" lvl="1" indent="0">
              <a:buNone/>
            </a:pPr>
            <a:r>
              <a:rPr lang="en-US" dirty="0"/>
              <a:t>	</a:t>
            </a:r>
            <a:r>
              <a:rPr lang="en-US" dirty="0" smtClean="0"/>
              <a:t>- or both</a:t>
            </a:r>
          </a:p>
          <a:p>
            <a:pPr lvl="1">
              <a:buFont typeface="Wingdings" panose="05000000000000000000" pitchFamily="2" charset="2"/>
              <a:buChar char="§"/>
            </a:pPr>
            <a:r>
              <a:rPr lang="en-US" dirty="0" smtClean="0"/>
              <a:t>Any person who is required to report the sexual abuse of a child, or the abuse or neglect of a child which results in the serious bodily injury, neurological impairment, or death of the child, and knowingly and willfully fails to so report will be (failure to report with serious injury, etc.)</a:t>
            </a:r>
          </a:p>
          <a:p>
            <a:pPr marL="914400" lvl="2" indent="0">
              <a:buNone/>
            </a:pPr>
            <a:r>
              <a:rPr lang="en-US" dirty="0" smtClean="0"/>
              <a:t>- Guilty of a felony</a:t>
            </a:r>
          </a:p>
          <a:p>
            <a:pPr marL="914400" lvl="2" indent="0">
              <a:buNone/>
            </a:pPr>
            <a:r>
              <a:rPr lang="en-US" dirty="0" smtClean="0"/>
              <a:t>- imprisoned up to 3 years</a:t>
            </a:r>
          </a:p>
          <a:p>
            <a:pPr marL="914400" lvl="2" indent="0">
              <a:buNone/>
            </a:pPr>
            <a:r>
              <a:rPr lang="en-US" dirty="0" smtClean="0"/>
              <a:t>- Fined up to $3000</a:t>
            </a:r>
          </a:p>
          <a:p>
            <a:pPr marL="914400" lvl="2" indent="0">
              <a:buNone/>
            </a:pPr>
            <a:r>
              <a:rPr lang="en-US" dirty="0" smtClean="0"/>
              <a:t>- Or both</a:t>
            </a:r>
          </a:p>
          <a:p>
            <a:pPr marL="914400" lvl="2" indent="0">
              <a:buNone/>
            </a:pPr>
            <a:endParaRPr lang="en-US" dirty="0"/>
          </a:p>
        </p:txBody>
      </p:sp>
    </p:spTree>
    <p:extLst>
      <p:ext uri="{BB962C8B-B14F-4D97-AF65-F5344CB8AC3E}">
        <p14:creationId xmlns:p14="http://schemas.microsoft.com/office/powerpoint/2010/main" val="3768021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79294"/>
            <a:ext cx="8596668" cy="694765"/>
          </a:xfrm>
        </p:spPr>
        <p:txBody>
          <a:bodyPr/>
          <a:lstStyle/>
          <a:p>
            <a:r>
              <a:rPr lang="en-US" dirty="0" smtClean="0"/>
              <a:t>Failure to Directly Report</a:t>
            </a:r>
            <a:endParaRPr lang="en-US" dirty="0"/>
          </a:p>
        </p:txBody>
      </p:sp>
      <p:sp>
        <p:nvSpPr>
          <p:cNvPr id="3" name="Content Placeholder 2"/>
          <p:cNvSpPr>
            <a:spLocks noGrp="1"/>
          </p:cNvSpPr>
          <p:nvPr>
            <p:ph idx="1"/>
          </p:nvPr>
        </p:nvSpPr>
        <p:spPr>
          <a:xfrm>
            <a:off x="677334" y="1613647"/>
            <a:ext cx="8596668" cy="2904565"/>
          </a:xfrm>
        </p:spPr>
        <p:txBody>
          <a:bodyPr/>
          <a:lstStyle/>
          <a:p>
            <a:r>
              <a:rPr lang="en-US" dirty="0" smtClean="0"/>
              <a:t>Louisiana Criminal Code (R.S. 14:403) cont’d. . .</a:t>
            </a:r>
          </a:p>
          <a:p>
            <a:pPr lvl="1">
              <a:buFont typeface="Wingdings" panose="05000000000000000000" pitchFamily="2" charset="2"/>
              <a:buChar char="§"/>
            </a:pPr>
            <a:r>
              <a:rPr lang="en-US" dirty="0" smtClean="0"/>
              <a:t>Any school employee who “knowingly and willfully obstructs the procedures for receiving and investigating reports of child abuse or neglect or sexual abuse,” </a:t>
            </a:r>
          </a:p>
          <a:p>
            <a:pPr marL="457200" lvl="1" indent="0">
              <a:buNone/>
            </a:pPr>
            <a:r>
              <a:rPr lang="en-US" dirty="0"/>
              <a:t>	</a:t>
            </a:r>
            <a:r>
              <a:rPr lang="en-US" dirty="0" smtClean="0"/>
              <a:t>- guilty of a misdemeanor </a:t>
            </a:r>
          </a:p>
          <a:p>
            <a:pPr marL="457200" lvl="1" indent="0">
              <a:buNone/>
            </a:pPr>
            <a:r>
              <a:rPr lang="en-US" dirty="0"/>
              <a:t>	</a:t>
            </a:r>
            <a:r>
              <a:rPr lang="en-US" dirty="0" smtClean="0"/>
              <a:t>- upon conviction shall be fined not more than $500</a:t>
            </a:r>
          </a:p>
          <a:p>
            <a:pPr marL="457200" lvl="1" indent="0">
              <a:buNone/>
            </a:pPr>
            <a:r>
              <a:rPr lang="en-US" dirty="0"/>
              <a:t>	</a:t>
            </a:r>
            <a:r>
              <a:rPr lang="en-US" dirty="0" smtClean="0"/>
              <a:t>- imprisoned not more than 6 months</a:t>
            </a:r>
          </a:p>
          <a:p>
            <a:pPr marL="457200" lvl="1" indent="0">
              <a:buNone/>
            </a:pPr>
            <a:r>
              <a:rPr lang="en-US" dirty="0"/>
              <a:t>	</a:t>
            </a:r>
            <a:r>
              <a:rPr lang="en-US" dirty="0" smtClean="0"/>
              <a:t>- or both</a:t>
            </a:r>
          </a:p>
          <a:p>
            <a:pPr marL="457200" lvl="1" indent="0">
              <a:buNone/>
            </a:pPr>
            <a:endParaRPr lang="en-US" dirty="0"/>
          </a:p>
          <a:p>
            <a:pPr marL="914400" lvl="2" indent="0">
              <a:buNone/>
            </a:pPr>
            <a:endParaRPr lang="en-US" dirty="0"/>
          </a:p>
        </p:txBody>
      </p:sp>
    </p:spTree>
    <p:extLst>
      <p:ext uri="{BB962C8B-B14F-4D97-AF65-F5344CB8AC3E}">
        <p14:creationId xmlns:p14="http://schemas.microsoft.com/office/powerpoint/2010/main" val="46038476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469</TotalTime>
  <Words>1303</Words>
  <Application>Microsoft Office PowerPoint</Application>
  <PresentationFormat>Widescreen</PresentationFormat>
  <Paragraphs>144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Trebuchet MS</vt:lpstr>
      <vt:lpstr>Wingdings</vt:lpstr>
      <vt:lpstr>Wingdings 3</vt:lpstr>
      <vt:lpstr>Facet</vt:lpstr>
      <vt:lpstr>Mandated Reporting of Child Abuse and Neglect</vt:lpstr>
      <vt:lpstr>Procedures for Reporting Child Abuse/Neglect</vt:lpstr>
      <vt:lpstr>Legal Obligations</vt:lpstr>
      <vt:lpstr>Mandatory Reporters</vt:lpstr>
      <vt:lpstr>Direct Reporting</vt:lpstr>
      <vt:lpstr>Direct Reporting</vt:lpstr>
      <vt:lpstr>Direct Reporting</vt:lpstr>
      <vt:lpstr>Failure to Directly Report</vt:lpstr>
      <vt:lpstr>Failure to Directly Report</vt:lpstr>
      <vt:lpstr>Scenario 1</vt:lpstr>
      <vt:lpstr>Scenario 1               continued</vt:lpstr>
      <vt:lpstr>Scenario 2</vt:lpstr>
      <vt:lpstr>Scenario 2</vt:lpstr>
      <vt:lpstr>Caddo’s Reporting Form </vt:lpstr>
      <vt:lpstr>PowerPoint Presentation</vt:lpstr>
      <vt:lpstr>PowerPoint Presentation</vt:lpstr>
      <vt:lpstr>PowerPoint Presentation</vt:lpstr>
      <vt:lpstr>Things to remember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Mandated Reporting of Child Abuse and Ne</dc:title>
  <dc:creator>KAY, MELINDA</dc:creator>
  <cp:lastModifiedBy>KAY, MELINDA</cp:lastModifiedBy>
  <cp:revision>34</cp:revision>
  <cp:lastPrinted>2017-07-25T12:38:04Z</cp:lastPrinted>
  <dcterms:created xsi:type="dcterms:W3CDTF">2017-07-20T20:34:55Z</dcterms:created>
  <dcterms:modified xsi:type="dcterms:W3CDTF">2019-08-01T17:52:54Z</dcterms:modified>
</cp:coreProperties>
</file>